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8" r:id="rId4"/>
  </p:sldMasterIdLst>
  <p:notesMasterIdLst>
    <p:notesMasterId r:id="rId12"/>
  </p:notesMasterIdLst>
  <p:handoutMasterIdLst>
    <p:handoutMasterId r:id="rId13"/>
  </p:handoutMasterIdLst>
  <p:sldIdLst>
    <p:sldId id="270" r:id="rId5"/>
    <p:sldId id="257" r:id="rId6"/>
    <p:sldId id="275" r:id="rId7"/>
    <p:sldId id="268" r:id="rId8"/>
    <p:sldId id="276" r:id="rId9"/>
    <p:sldId id="27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66"/>
    <a:srgbClr val="FF0000"/>
    <a:srgbClr val="00FFFF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7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846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3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8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1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1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7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1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8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5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7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46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413" y="606425"/>
            <a:ext cx="8791575" cy="74453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5400" dirty="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عنوان</a:t>
            </a:r>
            <a:r>
              <a:rPr lang="fa-IR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76" y="2633209"/>
            <a:ext cx="9488753" cy="4056017"/>
          </a:xfrm>
        </p:spPr>
        <p:txBody>
          <a:bodyPr>
            <a:normAutofit/>
          </a:bodyPr>
          <a:lstStyle/>
          <a:p>
            <a:pPr rtl="1"/>
            <a:r>
              <a:rPr lang="fa-IR" sz="2800" dirty="0">
                <a:latin typeface="Calibri" panose="020F0502020204030204" pitchFamily="34" charset="0"/>
                <a:cs typeface="B Nazanin" panose="00000400000000000000" pitchFamily="2" charset="-78"/>
              </a:rPr>
              <a:t>دانش آموزان : </a:t>
            </a:r>
            <a:r>
              <a:rPr lang="fa-IR" sz="2800" dirty="0">
                <a:solidFill>
                  <a:srgbClr val="00B0F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مهسا تقی پور و سارینا عبدالشاه نژاد</a:t>
            </a:r>
          </a:p>
          <a:p>
            <a:pPr rtl="1"/>
            <a:r>
              <a:rPr lang="fa-IR" sz="2800" dirty="0">
                <a:latin typeface="Calibri" panose="020F0502020204030204" pitchFamily="34" charset="0"/>
                <a:cs typeface="B Nazanin" panose="00000400000000000000" pitchFamily="2" charset="-78"/>
              </a:rPr>
              <a:t>دبیر: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خانم مینا براتی</a:t>
            </a:r>
            <a:r>
              <a:rPr lang="fa-IR" sz="2800" dirty="0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endParaRPr lang="fa-IR" sz="2800" dirty="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rtl="1"/>
            <a:endParaRPr lang="fa-IR" sz="28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rtl="1"/>
            <a:endParaRPr lang="fa-IR" sz="28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rtl="1"/>
            <a:r>
              <a:rPr lang="fa-IR" sz="28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دبیرستان فرزانگان 3 </a:t>
            </a:r>
          </a:p>
          <a:p>
            <a:pPr rtl="1"/>
            <a:r>
              <a:rPr lang="fa-IR" sz="28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سال تحصیلی 1401-1400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533" y="0"/>
            <a:ext cx="1136467" cy="1095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1376533"/>
            <a:ext cx="10219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بررسی رابطه بین کمال‌گرایی و انگیزه تحصیلی در دانش آموزان دختر در رشته‌های تحصیلی تجربی و ریاضی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480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9"/>
    </mc:Choice>
    <mc:Fallback xmlns="">
      <p:transition spd="slow" advTm="187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5772"/>
            <a:ext cx="9906000" cy="922899"/>
          </a:xfrm>
        </p:spPr>
        <p:txBody>
          <a:bodyPr>
            <a:normAutofit/>
          </a:bodyPr>
          <a:lstStyle/>
          <a:p>
            <a:pPr algn="ctr" rtl="1"/>
            <a:r>
              <a:rPr lang="fa-IR" sz="4400" dirty="0">
                <a:solidFill>
                  <a:srgbClr val="FFC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بیان مسئله</a:t>
            </a:r>
            <a:endParaRPr lang="en-US" sz="4400" dirty="0">
              <a:solidFill>
                <a:srgbClr val="FFC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7528" y="1068671"/>
            <a:ext cx="464472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solidFill>
                  <a:srgbClr val="FFC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کمال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lang="fa-IR" sz="2800" dirty="0">
                <a:solidFill>
                  <a:srgbClr val="FFC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گرایی</a:t>
            </a:r>
            <a:endParaRPr lang="fa-IR" sz="24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بی</a:t>
            </a:r>
            <a:r>
              <a:rPr lang="en-US" sz="2400" dirty="0">
                <a:latin typeface="Calibri" panose="020F0502020204030204" pitchFamily="34" charset="0"/>
                <a:cs typeface="B Nazanin" panose="00000400000000000000" pitchFamily="2" charset="-78"/>
              </a:rPr>
              <a:t>‌</a:t>
            </a: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عیب و نقص بودن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رسیدن به اهداف ناممکن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انتخاب و معیارهایی فراتر از دسترس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تنظیم استانداردهای غیرمنطقی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دو بعد مثبت و منفی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86" y="0"/>
            <a:ext cx="1055914" cy="10179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1D5D16-EA1A-F4AD-46B5-3B80A980C3AA}"/>
              </a:ext>
            </a:extLst>
          </p:cNvPr>
          <p:cNvSpPr/>
          <p:nvPr/>
        </p:nvSpPr>
        <p:spPr>
          <a:xfrm>
            <a:off x="1619089" y="3538915"/>
            <a:ext cx="62683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solidFill>
                  <a:srgbClr val="FFC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انگیزه</a:t>
            </a:r>
            <a:endParaRPr lang="fa-IR" sz="28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هدف و دلیل انجام فعالیت‌ها 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نیروی محرک انسان</a:t>
            </a:r>
          </a:p>
          <a:p>
            <a:pPr algn="r" rtl="1"/>
            <a:endParaRPr lang="fa-IR" sz="24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BABF5E-0C0A-E917-F3EB-EED545A79571}"/>
              </a:ext>
            </a:extLst>
          </p:cNvPr>
          <p:cNvSpPr/>
          <p:nvPr/>
        </p:nvSpPr>
        <p:spPr>
          <a:xfrm>
            <a:off x="177421" y="5252019"/>
            <a:ext cx="39949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>
                <a:solidFill>
                  <a:srgbClr val="FFC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انگیزه تحصیلی </a:t>
            </a:r>
            <a:endParaRPr lang="fa-IR" sz="24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رفتارهای مربوط به یادگیری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پیشرفت در تحصیل</a:t>
            </a:r>
          </a:p>
        </p:txBody>
      </p:sp>
    </p:spTree>
    <p:extLst>
      <p:ext uri="{BB962C8B-B14F-4D97-AF65-F5344CB8AC3E}">
        <p14:creationId xmlns:p14="http://schemas.microsoft.com/office/powerpoint/2010/main" val="32536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6"/>
    </mc:Choice>
    <mc:Fallback xmlns="">
      <p:transition spd="slow" advTm="322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7832" y="2940999"/>
            <a:ext cx="102363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800" dirty="0">
                <a:latin typeface="Calibri" panose="020F0502020204030204" pitchFamily="34" charset="0"/>
                <a:cs typeface="B Nazanin" panose="00000400000000000000" pitchFamily="2" charset="-78"/>
              </a:rPr>
              <a:t> اثر انگیزه بر یادگیری</a:t>
            </a:r>
          </a:p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800" dirty="0">
                <a:latin typeface="Calibri" panose="020F0502020204030204" pitchFamily="34" charset="0"/>
                <a:cs typeface="B Nazanin" panose="00000400000000000000" pitchFamily="2" charset="-78"/>
              </a:rPr>
              <a:t>انگیزه عامل اصلی موفقیت تحصیلی</a:t>
            </a:r>
          </a:p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800" dirty="0">
                <a:latin typeface="Calibri" panose="020F0502020204030204" pitchFamily="34" charset="0"/>
                <a:cs typeface="B Nazanin" panose="00000400000000000000" pitchFamily="2" charset="-78"/>
              </a:rPr>
              <a:t>اثر کمال‌گرایی بر انگیزه تحصیلی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6D7F355-5EAB-4601-8C6E-9A01D876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91548"/>
            <a:ext cx="9905998" cy="856357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اهمیت و ضرورت انجام طرح:</a:t>
            </a:r>
            <a:endParaRPr lang="en-US" sz="4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86" y="0"/>
            <a:ext cx="1055914" cy="1017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5818">
            <a:off x="315131" y="182219"/>
            <a:ext cx="2731245" cy="1426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3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6"/>
    </mc:Choice>
    <mc:Fallback xmlns="">
      <p:transition spd="slow" advTm="1576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60" y="-162478"/>
            <a:ext cx="10364451" cy="1596177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ابزار، روش، روند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59F9F97-1AE0-400B-8C5A-915BFB4666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0087" y="1270778"/>
            <a:ext cx="9905999" cy="3541714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/>
            </a:r>
            <a:b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1. پرسشنامه کمال‌گرایی مثبت و منفی تری شولتز و همکاران (1995)</a:t>
            </a:r>
            <a:b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2. پرسشنامه انگیزش تحصیلی هارتر (1981)</a:t>
            </a:r>
          </a:p>
          <a:p>
            <a:pPr marL="0" indent="0" algn="ctr" rtl="1">
              <a:buNone/>
            </a:pPr>
            <a:endParaRPr lang="fa-IR" sz="24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1. مقایسه میانگین‌ها</a:t>
            </a:r>
          </a:p>
          <a:p>
            <a:pPr marL="0" indent="0" algn="ctr" rtl="1">
              <a:buNone/>
            </a:pPr>
            <a:r>
              <a:rPr lang="fa-IR" sz="2400" dirty="0">
                <a:latin typeface="Calibri" panose="020F0502020204030204" pitchFamily="34" charset="0"/>
                <a:cs typeface="B Nazanin" panose="00000400000000000000" pitchFamily="2" charset="-78"/>
              </a:rPr>
              <a:t>2. همبستگی</a:t>
            </a:r>
          </a:p>
          <a:p>
            <a:pPr marL="0" indent="0" algn="ctr" rtl="1">
              <a:buNone/>
            </a:pPr>
            <a:endParaRPr lang="fa-IR" sz="2400" dirty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400" dirty="0">
                <a:cs typeface="B Nazanin" panose="00000400000000000000" pitchFamily="2" charset="-78"/>
              </a:rPr>
              <a:t>1. تهیه پرسشنامه‌ها</a:t>
            </a:r>
          </a:p>
          <a:p>
            <a:pPr marL="0" indent="0" algn="ctr" rtl="1">
              <a:buNone/>
            </a:pPr>
            <a:r>
              <a:rPr lang="fa-IR" sz="2400" dirty="0">
                <a:cs typeface="B Nazanin" panose="00000400000000000000" pitchFamily="2" charset="-78"/>
              </a:rPr>
              <a:t>2. تکمیل پرسشنامه‌ها توسط شرکت کنندگان</a:t>
            </a:r>
          </a:p>
          <a:p>
            <a:pPr marL="0" indent="0" algn="ctr" rtl="1">
              <a:buNone/>
            </a:pPr>
            <a:r>
              <a:rPr lang="fa-IR" sz="2400" dirty="0">
                <a:cs typeface="B Nazanin" panose="00000400000000000000" pitchFamily="2" charset="-78"/>
              </a:rPr>
              <a:t>3. نمره گذاری پرسشنامه‌ها و تحلیل آماری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86" y="0"/>
            <a:ext cx="1055914" cy="1017901"/>
          </a:xfrm>
          <a:prstGeom prst="rect">
            <a:avLst/>
          </a:prstGeom>
        </p:spPr>
      </p:pic>
      <p:pic>
        <p:nvPicPr>
          <p:cNvPr id="1030" name="Picture 6" descr="پرسشنامه چیست ؟ — انواع، کاربردها و نحوه طراحی | به زبان ساده – فرادرس -  مجله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106">
            <a:off x="8813502" y="3618663"/>
            <a:ext cx="3601939" cy="216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3363278" cy="189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1E355C1B-2A74-AE43-A296-C5C5C3ED6BCC}"/>
              </a:ext>
            </a:extLst>
          </p:cNvPr>
          <p:cNvSpPr txBox="1">
            <a:spLocks/>
          </p:cNvSpPr>
          <p:nvPr/>
        </p:nvSpPr>
        <p:spPr>
          <a:xfrm rot="20047909">
            <a:off x="9251675" y="1950275"/>
            <a:ext cx="1055914" cy="8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ابزار</a:t>
            </a:r>
            <a:endParaRPr lang="en-US" sz="36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DFFE3A4E-BD83-3A8E-FBE9-D7049EB71E53}"/>
              </a:ext>
            </a:extLst>
          </p:cNvPr>
          <p:cNvSpPr txBox="1">
            <a:spLocks/>
          </p:cNvSpPr>
          <p:nvPr/>
        </p:nvSpPr>
        <p:spPr>
          <a:xfrm rot="20047909">
            <a:off x="7125991" y="3567509"/>
            <a:ext cx="1531952" cy="8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روش آماری</a:t>
            </a:r>
            <a:endParaRPr lang="en-US" sz="36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277EC510-DA7E-9CD3-6A47-1014BCC32AA6}"/>
              </a:ext>
            </a:extLst>
          </p:cNvPr>
          <p:cNvSpPr txBox="1">
            <a:spLocks/>
          </p:cNvSpPr>
          <p:nvPr/>
        </p:nvSpPr>
        <p:spPr>
          <a:xfrm rot="20047909">
            <a:off x="8101481" y="5487020"/>
            <a:ext cx="1055914" cy="8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روند</a:t>
            </a:r>
            <a:endParaRPr lang="en-US" sz="3600" dirty="0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35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40"/>
    </mc:Choice>
    <mc:Fallback xmlns="">
      <p:transition spd="slow" advTm="266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6997"/>
            <a:ext cx="12488091" cy="1333454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latin typeface="Calibri" panose="020F0502020204030204" pitchFamily="34" charset="0"/>
                <a:cs typeface="B Nazanin" panose="00000400000000000000" pitchFamily="2" charset="-78"/>
              </a:rPr>
              <a:t>همبستگی کمال‌گرایی مثبت و منفی با انگیزش تحصیلی در رشته ریاضی:</a:t>
            </a:r>
            <a:endParaRPr lang="en-US" sz="40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fa-IR" dirty="0"/>
              <a:t>	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1685" y="-300110"/>
            <a:ext cx="10071151" cy="1313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نتایج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1" y="2223391"/>
            <a:ext cx="7926397" cy="44442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DD845F-21F4-416F-BAD6-60EB1903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086" y="0"/>
            <a:ext cx="1055914" cy="10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3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58" y="324360"/>
            <a:ext cx="10981509" cy="1550534"/>
          </a:xfrm>
        </p:spPr>
        <p:txBody>
          <a:bodyPr>
            <a:normAutofit/>
          </a:bodyPr>
          <a:lstStyle/>
          <a:p>
            <a:pPr rtl="1"/>
            <a:r>
              <a:rPr lang="fa-IR" sz="3600" dirty="0">
                <a:latin typeface="Calibri" panose="020F0502020204030204" pitchFamily="34" charset="0"/>
                <a:cs typeface="B Nazanin" panose="00000400000000000000" pitchFamily="2" charset="-78"/>
              </a:rPr>
              <a:t>همبستگی کمال گرایی مثبت و منفی با انگیزش تحصیلی در رشته تجربی:</a:t>
            </a:r>
            <a:endParaRPr lang="en-US" sz="3600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301" y="0"/>
            <a:ext cx="1054699" cy="10181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1685" y="-300110"/>
            <a:ext cx="10071151" cy="13134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4000" dirty="0">
                <a:solidFill>
                  <a:srgbClr val="C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نتایج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76" y="2026732"/>
            <a:ext cx="8268045" cy="46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8"/>
    </mc:Choice>
    <mc:Fallback xmlns="">
      <p:transition spd="slow" advTm="17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or your attention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179">
            <a:off x="948131" y="1728204"/>
            <a:ext cx="4505096" cy="3230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en Is It Appropriate To Say Thank You for Listeni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38" y="1891557"/>
            <a:ext cx="4991190" cy="294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086" y="0"/>
            <a:ext cx="1055914" cy="10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866CFD-F94E-4AE5-ACEA-86FEC0F48A10}">
  <ds:schemaRefs>
    <ds:schemaRef ds:uri="71af3243-3dd4-4a8d-8c0d-dd76da1f02a5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143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Droplet</vt:lpstr>
      <vt:lpstr>عنوان </vt:lpstr>
      <vt:lpstr>بیان مسئله</vt:lpstr>
      <vt:lpstr>اهمیت و ضرورت انجام طرح:</vt:lpstr>
      <vt:lpstr>ابزار، روش، روند</vt:lpstr>
      <vt:lpstr>همبستگی کمال‌گرایی مثبت و منفی با انگیزش تحصیلی در رشته ریاضی:</vt:lpstr>
      <vt:lpstr>همبستگی کمال گرایی مثبت و منفی با انگیزش تحصیلی در رشته تجربی: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2022-03-09T12:06:45Z</dcterms:created>
  <dcterms:modified xsi:type="dcterms:W3CDTF">2022-05-07T07:05:25Z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